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ln w="31750" cap="flat">
              <a:solidFill>
                <a:srgbClr val="1A3C34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A3C34"/>
              </a:solidFill>
              <a:ln w="9525" cap="flat">
                <a:solidFill>
                  <a:srgbClr val="1A3C34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42000</c:v>
                </c:pt>
                <c:pt idx="1">
                  <c:v>45500</c:v>
                </c:pt>
                <c:pt idx="2">
                  <c:v>41000</c:v>
                </c:pt>
                <c:pt idx="3">
                  <c:v>48200</c:v>
                </c:pt>
                <c:pt idx="4">
                  <c:v>51000</c:v>
                </c:pt>
                <c:pt idx="5">
                  <c:v>49500</c:v>
                </c:pt>
                <c:pt idx="6">
                  <c:v>53000</c:v>
                </c:pt>
                <c:pt idx="7">
                  <c:v>55500</c:v>
                </c:pt>
                <c:pt idx="8">
                  <c:v>52000</c:v>
                </c:pt>
                <c:pt idx="9">
                  <c:v>58000</c:v>
                </c:pt>
                <c:pt idx="10">
                  <c:v>61000</c:v>
                </c:pt>
                <c:pt idx="11">
                  <c:v>64500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96-B942-AA97-BF19E8605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5E5"/>
              </a:solidFill>
              <a:prstDash val="solid"/>
              <a:round/>
            </a:ln>
          </c:spPr>
        </c:majorGridlines>
        <c:numFmt formatCode="\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1A3C34"/>
            </a:solidFill>
            <a:effectLst/>
          </c:spPr>
          <c:invertIfNegative val="0"/>
          <c:dLbls>
            <c:numFmt formatCode="\$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3C34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Payroll</c:v>
                </c:pt>
                <c:pt idx="1">
                  <c:v>COGS</c:v>
                </c:pt>
                <c:pt idx="2">
                  <c:v>Rent</c:v>
                </c:pt>
                <c:pt idx="3">
                  <c:v>Insurance</c:v>
                </c:pt>
                <c:pt idx="4">
                  <c:v>Marketing</c:v>
                </c:pt>
                <c:pt idx="5">
                  <c:v>Software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18500</c:v>
                </c:pt>
                <c:pt idx="1">
                  <c:v>9200</c:v>
                </c:pt>
                <c:pt idx="2">
                  <c:v>4100</c:v>
                </c:pt>
                <c:pt idx="3">
                  <c:v>3600</c:v>
                </c:pt>
                <c:pt idx="4">
                  <c:v>2800</c:v>
                </c:pt>
                <c:pt idx="5">
                  <c:v>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BA-6448-BA98-59E6A897FE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5E5"/>
              </a:solidFill>
              <a:prstDash val="solid"/>
              <a:round/>
            </a:ln>
          </c:spPr>
        </c:majorGridlines>
        <c:numFmt formatCode="\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 Food Cost %</c:v>
                </c:pt>
              </c:strCache>
            </c:strRef>
          </c:tx>
          <c:spPr>
            <a:ln w="31750" cap="flat">
              <a:solidFill>
                <a:srgbClr val="1A3C34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A3C34"/>
              </a:solidFill>
              <a:ln w="9525" cap="flat">
                <a:solidFill>
                  <a:srgbClr val="1A3C34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</c:v>
                </c:pt>
                <c:pt idx="1">
                  <c:v>32</c:v>
                </c:pt>
                <c:pt idx="2">
                  <c:v>34</c:v>
                </c:pt>
                <c:pt idx="3">
                  <c:v>33</c:v>
                </c:pt>
                <c:pt idx="4">
                  <c:v>35</c:v>
                </c:pt>
                <c:pt idx="5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08-0C4D-97F7-38B0CF5F2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Target Ceiling</c:v>
                </c:pt>
              </c:strCache>
            </c:strRef>
          </c:tx>
          <c:spPr>
            <a:ln w="25400" cap="flat">
              <a:solidFill>
                <a:srgbClr val="8FAE8B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32</c:v>
                </c:pt>
                <c:pt idx="1">
                  <c:v>32</c:v>
                </c:pt>
                <c:pt idx="2">
                  <c:v>32</c:v>
                </c:pt>
                <c:pt idx="3">
                  <c:v>32</c:v>
                </c:pt>
                <c:pt idx="4">
                  <c:v>32</c:v>
                </c:pt>
                <c:pt idx="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08-0C4D-97F7-38B0CF5F2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5E5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666666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 In</c:v>
                </c:pt>
              </c:strCache>
            </c:strRef>
          </c:tx>
          <c:spPr>
            <a:solidFill>
              <a:srgbClr val="1A3C34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45000</c:v>
                </c:pt>
                <c:pt idx="1">
                  <c:v>48000</c:v>
                </c:pt>
                <c:pt idx="2">
                  <c:v>44000</c:v>
                </c:pt>
                <c:pt idx="3">
                  <c:v>51000</c:v>
                </c:pt>
                <c:pt idx="4">
                  <c:v>53000</c:v>
                </c:pt>
                <c:pt idx="5">
                  <c:v>55000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57-4247-8347-BAEFA80DE0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Cash Out</c:v>
                </c:pt>
              </c:strCache>
            </c:strRef>
          </c:tx>
          <c:spPr>
            <a:solidFill>
              <a:srgbClr val="8FAE8B"/>
            </a:solidFill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41000</c:v>
                </c:pt>
                <c:pt idx="1">
                  <c:v>43000</c:v>
                </c:pt>
                <c:pt idx="2">
                  <c:v>46000</c:v>
                </c:pt>
                <c:pt idx="3">
                  <c:v>44000</c:v>
                </c:pt>
                <c:pt idx="4">
                  <c:v>47000</c:v>
                </c:pt>
                <c:pt idx="5">
                  <c:v>49000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57-4247-8347-BAEFA80DE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5E5"/>
              </a:solidFill>
              <a:prstDash val="solid"/>
              <a:round/>
            </a:ln>
          </c:spPr>
        </c:majorGridlines>
        <c:numFmt formatCode="\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666666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32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28600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Your Numbers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24612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8FAE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Financial Snapshots for Client Presentations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61264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D6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data — Balanced Books Maine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3C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Revenue Trend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01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charts are the fastest way to show trajectory before diving into detail.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463040"/>
          <a:ext cx="1106424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3C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 Expense Breakdown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01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category snapshot shows owners immediately where the biggest levers are.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463040"/>
          <a:ext cx="1106424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3C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 Cost % vs. Target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01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Plotting a metric against an industry benchmark makes drift obvious at a glance.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463040"/>
          <a:ext cx="1106424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3C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Cash In vs. Cash Out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01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Side-by-side bars keep the cash flow story simple and visual.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463040"/>
          <a:ext cx="1106424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3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Presentations Effective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764792"/>
            <a:ext cx="457200" cy="457200"/>
          </a:xfrm>
          <a:prstGeom prst="ellipse">
            <a:avLst/>
          </a:prstGeom>
          <a:solidFill>
            <a:srgbClr val="8FAE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169164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to 3–4 charts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208483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7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that and clients tune out — the goal is a story, not a data dump.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3136392"/>
            <a:ext cx="457200" cy="457200"/>
          </a:xfrm>
          <a:prstGeom prst="ellipse">
            <a:avLst/>
          </a:prstGeom>
          <a:solidFill>
            <a:srgbClr val="8FAE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3136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306324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every chart with one sentence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345643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7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"Food cost drifted from 31% to 36% since Q1" does more work than the visual alone.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4507992"/>
            <a:ext cx="457200" cy="457200"/>
          </a:xfrm>
          <a:prstGeom prst="ellipse">
            <a:avLst/>
          </a:prstGeom>
          <a:solidFill>
            <a:srgbClr val="8FAE8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4507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3C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554480" y="443484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benchmark lines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482803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7E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target line turns a number into a clear on-track / off-track story instantly.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Macintosh PowerPoint</Application>
  <PresentationFormat>Widescreen</PresentationFormat>
  <Paragraphs>27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Sara Ameigh</cp:lastModifiedBy>
  <cp:revision>1</cp:revision>
  <dcterms:created xsi:type="dcterms:W3CDTF">2026-08-29T02:30:23Z</dcterms:created>
  <dcterms:modified xsi:type="dcterms:W3CDTF">2026-08-29T02:33:40Z</dcterms:modified>
</cp:coreProperties>
</file>